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62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31B61-DFBD-4ED6-BC03-467D9F7871B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6D094E8E-A379-45D0-9C56-D29137B779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91263BBF-B9A9-4047-B59D-383885E8C27F}" type="parTrans" cxnId="{08A4104E-447C-4361-9EC5-D7FFB566566C}">
      <dgm:prSet/>
      <dgm:spPr/>
    </dgm:pt>
    <dgm:pt modelId="{5EF492EE-2D8D-4F1E-9785-0C159E1EDC32}" type="sibTrans" cxnId="{08A4104E-447C-4361-9EC5-D7FFB566566C}">
      <dgm:prSet/>
      <dgm:spPr/>
    </dgm:pt>
    <dgm:pt modelId="{E18CC1AB-124E-4807-A5A3-CB32C39FE4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EB1A4A57-A6F2-4C74-923B-F5475D3EEFD3}" type="parTrans" cxnId="{23D045D3-C727-4189-945C-A5440EBDF2D0}">
      <dgm:prSet/>
      <dgm:spPr/>
    </dgm:pt>
    <dgm:pt modelId="{6A1C5E36-B901-44D5-86AB-F427D11A7205}" type="sibTrans" cxnId="{23D045D3-C727-4189-945C-A5440EBDF2D0}">
      <dgm:prSet/>
      <dgm:spPr/>
    </dgm:pt>
    <dgm:pt modelId="{30613209-B51C-4248-B0B9-D09CE41A9BA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34E8A5DD-7FC3-40F6-BE00-BF82FBC4D30E}" type="parTrans" cxnId="{2E7E8E5C-9366-4643-A9B3-09208CD241D3}">
      <dgm:prSet/>
      <dgm:spPr/>
    </dgm:pt>
    <dgm:pt modelId="{E1B69CCB-E4DA-43C1-B264-FCCA43F5BA9E}" type="sibTrans" cxnId="{2E7E8E5C-9366-4643-A9B3-09208CD241D3}">
      <dgm:prSet/>
      <dgm:spPr/>
    </dgm:pt>
    <dgm:pt modelId="{6155D133-7EC0-495B-BE56-E6AA5F168251}" type="pres">
      <dgm:prSet presAssocID="{04731B61-DFBD-4ED6-BC03-467D9F7871B4}" presName="cycle" presStyleCnt="0">
        <dgm:presLayoutVars>
          <dgm:dir/>
          <dgm:resizeHandles val="exact"/>
        </dgm:presLayoutVars>
      </dgm:prSet>
      <dgm:spPr/>
    </dgm:pt>
    <dgm:pt modelId="{5817E6F8-41CA-44E3-9985-EEB154A0EFF6}" type="pres">
      <dgm:prSet presAssocID="{6D094E8E-A379-45D0-9C56-D29137B77925}" presName="dummy" presStyleCnt="0"/>
      <dgm:spPr/>
    </dgm:pt>
    <dgm:pt modelId="{951DAE19-42A9-4011-A665-9E9480A963D8}" type="pres">
      <dgm:prSet presAssocID="{6D094E8E-A379-45D0-9C56-D29137B77925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38E91B-0EF8-4C95-98D5-F1188CC65326}" type="pres">
      <dgm:prSet presAssocID="{5EF492EE-2D8D-4F1E-9785-0C159E1EDC32}" presName="sibTrans" presStyleLbl="node1" presStyleIdx="0" presStyleCnt="3"/>
      <dgm:spPr/>
    </dgm:pt>
    <dgm:pt modelId="{01D2670F-931D-4CD3-A49C-B10115F05440}" type="pres">
      <dgm:prSet presAssocID="{E18CC1AB-124E-4807-A5A3-CB32C39FE480}" presName="dummy" presStyleCnt="0"/>
      <dgm:spPr/>
    </dgm:pt>
    <dgm:pt modelId="{41ACB708-99EB-48F8-A0CA-753C0815EA62}" type="pres">
      <dgm:prSet presAssocID="{E18CC1AB-124E-4807-A5A3-CB32C39FE48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11EECB-0D28-46AD-A8B8-9C06B8737033}" type="pres">
      <dgm:prSet presAssocID="{6A1C5E36-B901-44D5-86AB-F427D11A7205}" presName="sibTrans" presStyleLbl="node1" presStyleIdx="1" presStyleCnt="3"/>
      <dgm:spPr/>
    </dgm:pt>
    <dgm:pt modelId="{1BE2B80F-73DD-4362-BFBD-888DFD839110}" type="pres">
      <dgm:prSet presAssocID="{30613209-B51C-4248-B0B9-D09CE41A9BAB}" presName="dummy" presStyleCnt="0"/>
      <dgm:spPr/>
    </dgm:pt>
    <dgm:pt modelId="{FF491662-B32C-41B8-85A8-ECCC5CB7E39C}" type="pres">
      <dgm:prSet presAssocID="{30613209-B51C-4248-B0B9-D09CE41A9BAB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AB9E3C-5212-45CD-AA16-DA71049C153B}" type="pres">
      <dgm:prSet presAssocID="{E1B69CCB-E4DA-43C1-B264-FCCA43F5BA9E}" presName="sibTrans" presStyleLbl="node1" presStyleIdx="2" presStyleCnt="3"/>
      <dgm:spPr/>
    </dgm:pt>
  </dgm:ptLst>
  <dgm:cxnLst>
    <dgm:cxn modelId="{D99B72ED-E378-4344-A8A5-67776810099A}" type="presOf" srcId="{6A1C5E36-B901-44D5-86AB-F427D11A7205}" destId="{0D11EECB-0D28-46AD-A8B8-9C06B8737033}" srcOrd="0" destOrd="0" presId="urn:microsoft.com/office/officeart/2005/8/layout/cycle1"/>
    <dgm:cxn modelId="{8D2E4B74-4AF9-4906-9FA7-53EECAE94CA1}" type="presOf" srcId="{30613209-B51C-4248-B0B9-D09CE41A9BAB}" destId="{FF491662-B32C-41B8-85A8-ECCC5CB7E39C}" srcOrd="0" destOrd="0" presId="urn:microsoft.com/office/officeart/2005/8/layout/cycle1"/>
    <dgm:cxn modelId="{C95F462F-1004-4831-A45F-8D287ED287C1}" type="presOf" srcId="{04731B61-DFBD-4ED6-BC03-467D9F7871B4}" destId="{6155D133-7EC0-495B-BE56-E6AA5F168251}" srcOrd="0" destOrd="0" presId="urn:microsoft.com/office/officeart/2005/8/layout/cycle1"/>
    <dgm:cxn modelId="{1E08830D-EBBD-47F4-B289-332D4B273560}" type="presOf" srcId="{5EF492EE-2D8D-4F1E-9785-0C159E1EDC32}" destId="{D538E91B-0EF8-4C95-98D5-F1188CC65326}" srcOrd="0" destOrd="0" presId="urn:microsoft.com/office/officeart/2005/8/layout/cycle1"/>
    <dgm:cxn modelId="{2508A432-D2E4-4715-AB5E-31CB9B690353}" type="presOf" srcId="{6D094E8E-A379-45D0-9C56-D29137B77925}" destId="{951DAE19-42A9-4011-A665-9E9480A963D8}" srcOrd="0" destOrd="0" presId="urn:microsoft.com/office/officeart/2005/8/layout/cycle1"/>
    <dgm:cxn modelId="{C4BABA37-6E74-46B8-9A02-D92EB8B46F71}" type="presOf" srcId="{E1B69CCB-E4DA-43C1-B264-FCCA43F5BA9E}" destId="{72AB9E3C-5212-45CD-AA16-DA71049C153B}" srcOrd="0" destOrd="0" presId="urn:microsoft.com/office/officeart/2005/8/layout/cycle1"/>
    <dgm:cxn modelId="{2ED6AFB8-7EFB-4942-8C96-67320C69F248}" type="presOf" srcId="{E18CC1AB-124E-4807-A5A3-CB32C39FE480}" destId="{41ACB708-99EB-48F8-A0CA-753C0815EA62}" srcOrd="0" destOrd="0" presId="urn:microsoft.com/office/officeart/2005/8/layout/cycle1"/>
    <dgm:cxn modelId="{23D045D3-C727-4189-945C-A5440EBDF2D0}" srcId="{04731B61-DFBD-4ED6-BC03-467D9F7871B4}" destId="{E18CC1AB-124E-4807-A5A3-CB32C39FE480}" srcOrd="1" destOrd="0" parTransId="{EB1A4A57-A6F2-4C74-923B-F5475D3EEFD3}" sibTransId="{6A1C5E36-B901-44D5-86AB-F427D11A7205}"/>
    <dgm:cxn modelId="{2E7E8E5C-9366-4643-A9B3-09208CD241D3}" srcId="{04731B61-DFBD-4ED6-BC03-467D9F7871B4}" destId="{30613209-B51C-4248-B0B9-D09CE41A9BAB}" srcOrd="2" destOrd="0" parTransId="{34E8A5DD-7FC3-40F6-BE00-BF82FBC4D30E}" sibTransId="{E1B69CCB-E4DA-43C1-B264-FCCA43F5BA9E}"/>
    <dgm:cxn modelId="{08A4104E-447C-4361-9EC5-D7FFB566566C}" srcId="{04731B61-DFBD-4ED6-BC03-467D9F7871B4}" destId="{6D094E8E-A379-45D0-9C56-D29137B77925}" srcOrd="0" destOrd="0" parTransId="{91263BBF-B9A9-4047-B59D-383885E8C27F}" sibTransId="{5EF492EE-2D8D-4F1E-9785-0C159E1EDC32}"/>
    <dgm:cxn modelId="{35306181-7521-4766-85F9-0579D0EE2BD7}" type="presParOf" srcId="{6155D133-7EC0-495B-BE56-E6AA5F168251}" destId="{5817E6F8-41CA-44E3-9985-EEB154A0EFF6}" srcOrd="0" destOrd="0" presId="urn:microsoft.com/office/officeart/2005/8/layout/cycle1"/>
    <dgm:cxn modelId="{CABC39D2-A05A-48DC-9E03-E9C5EA493D1A}" type="presParOf" srcId="{6155D133-7EC0-495B-BE56-E6AA5F168251}" destId="{951DAE19-42A9-4011-A665-9E9480A963D8}" srcOrd="1" destOrd="0" presId="urn:microsoft.com/office/officeart/2005/8/layout/cycle1"/>
    <dgm:cxn modelId="{A9D074D3-A841-45E6-A246-64CA9B5C204F}" type="presParOf" srcId="{6155D133-7EC0-495B-BE56-E6AA5F168251}" destId="{D538E91B-0EF8-4C95-98D5-F1188CC65326}" srcOrd="2" destOrd="0" presId="urn:microsoft.com/office/officeart/2005/8/layout/cycle1"/>
    <dgm:cxn modelId="{0DBF9231-D097-43BA-BD48-C332EF5B69E4}" type="presParOf" srcId="{6155D133-7EC0-495B-BE56-E6AA5F168251}" destId="{01D2670F-931D-4CD3-A49C-B10115F05440}" srcOrd="3" destOrd="0" presId="urn:microsoft.com/office/officeart/2005/8/layout/cycle1"/>
    <dgm:cxn modelId="{7747A3F5-3B84-4BED-AF00-A2AAD426892A}" type="presParOf" srcId="{6155D133-7EC0-495B-BE56-E6AA5F168251}" destId="{41ACB708-99EB-48F8-A0CA-753C0815EA62}" srcOrd="4" destOrd="0" presId="urn:microsoft.com/office/officeart/2005/8/layout/cycle1"/>
    <dgm:cxn modelId="{4B10CDBF-B4B0-4E23-B476-9D0380ADE8D2}" type="presParOf" srcId="{6155D133-7EC0-495B-BE56-E6AA5F168251}" destId="{0D11EECB-0D28-46AD-A8B8-9C06B8737033}" srcOrd="5" destOrd="0" presId="urn:microsoft.com/office/officeart/2005/8/layout/cycle1"/>
    <dgm:cxn modelId="{5D01CD67-799F-4BCE-887E-F33B53395F31}" type="presParOf" srcId="{6155D133-7EC0-495B-BE56-E6AA5F168251}" destId="{1BE2B80F-73DD-4362-BFBD-888DFD839110}" srcOrd="6" destOrd="0" presId="urn:microsoft.com/office/officeart/2005/8/layout/cycle1"/>
    <dgm:cxn modelId="{FE47E3B2-6CB9-4016-B5E5-2C0916B26429}" type="presParOf" srcId="{6155D133-7EC0-495B-BE56-E6AA5F168251}" destId="{FF491662-B32C-41B8-85A8-ECCC5CB7E39C}" srcOrd="7" destOrd="0" presId="urn:microsoft.com/office/officeart/2005/8/layout/cycle1"/>
    <dgm:cxn modelId="{56177C61-E065-4C7A-9B77-5391D7C8B42E}" type="presParOf" srcId="{6155D133-7EC0-495B-BE56-E6AA5F168251}" destId="{72AB9E3C-5212-45CD-AA16-DA71049C153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DAE19-42A9-4011-A665-9E9480A963D8}">
      <dsp:nvSpPr>
        <dsp:cNvPr id="0" name=""/>
        <dsp:cNvSpPr/>
      </dsp:nvSpPr>
      <dsp:spPr>
        <a:xfrm>
          <a:off x="4676922" y="329703"/>
          <a:ext cx="1683478" cy="168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4676922" y="329703"/>
        <a:ext cx="1683478" cy="1683478"/>
      </dsp:txXfrm>
    </dsp:sp>
    <dsp:sp modelId="{D538E91B-0EF8-4C95-98D5-F1188CC65326}">
      <dsp:nvSpPr>
        <dsp:cNvPr id="0" name=""/>
        <dsp:cNvSpPr/>
      </dsp:nvSpPr>
      <dsp:spPr>
        <a:xfrm>
          <a:off x="2115891" y="-669"/>
          <a:ext cx="3977179" cy="3977179"/>
        </a:xfrm>
        <a:prstGeom prst="circularArrow">
          <a:avLst>
            <a:gd name="adj1" fmla="val 8254"/>
            <a:gd name="adj2" fmla="val 576594"/>
            <a:gd name="adj3" fmla="val 2961674"/>
            <a:gd name="adj4" fmla="val 53184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CB708-99EB-48F8-A0CA-753C0815EA62}">
      <dsp:nvSpPr>
        <dsp:cNvPr id="0" name=""/>
        <dsp:cNvSpPr/>
      </dsp:nvSpPr>
      <dsp:spPr>
        <a:xfrm>
          <a:off x="3262741" y="2779136"/>
          <a:ext cx="1683478" cy="168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3262741" y="2779136"/>
        <a:ext cx="1683478" cy="1683478"/>
      </dsp:txXfrm>
    </dsp:sp>
    <dsp:sp modelId="{0D11EECB-0D28-46AD-A8B8-9C06B8737033}">
      <dsp:nvSpPr>
        <dsp:cNvPr id="0" name=""/>
        <dsp:cNvSpPr/>
      </dsp:nvSpPr>
      <dsp:spPr>
        <a:xfrm>
          <a:off x="2115891" y="-669"/>
          <a:ext cx="3977179" cy="3977179"/>
        </a:xfrm>
        <a:prstGeom prst="circularArrow">
          <a:avLst>
            <a:gd name="adj1" fmla="val 8254"/>
            <a:gd name="adj2" fmla="val 576594"/>
            <a:gd name="adj3" fmla="val 10170223"/>
            <a:gd name="adj4" fmla="val 7261732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91662-B32C-41B8-85A8-ECCC5CB7E39C}">
      <dsp:nvSpPr>
        <dsp:cNvPr id="0" name=""/>
        <dsp:cNvSpPr/>
      </dsp:nvSpPr>
      <dsp:spPr>
        <a:xfrm>
          <a:off x="1848561" y="329703"/>
          <a:ext cx="1683478" cy="168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1848561" y="329703"/>
        <a:ext cx="1683478" cy="1683478"/>
      </dsp:txXfrm>
    </dsp:sp>
    <dsp:sp modelId="{72AB9E3C-5212-45CD-AA16-DA71049C153B}">
      <dsp:nvSpPr>
        <dsp:cNvPr id="0" name=""/>
        <dsp:cNvSpPr/>
      </dsp:nvSpPr>
      <dsp:spPr>
        <a:xfrm>
          <a:off x="2115891" y="-669"/>
          <a:ext cx="3977179" cy="3977179"/>
        </a:xfrm>
        <a:prstGeom prst="circularArrow">
          <a:avLst>
            <a:gd name="adj1" fmla="val 8254"/>
            <a:gd name="adj2" fmla="val 576594"/>
            <a:gd name="adj3" fmla="val 16854684"/>
            <a:gd name="adj4" fmla="val 14968722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1579-6541-4952-9971-CA207C51C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75423"/>
      </p:ext>
    </p:extLst>
  </p:cSld>
  <p:clrMapOvr>
    <a:masterClrMapping/>
  </p:clrMapOvr>
  <p:transition advClick="0" advTm="12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779232-EA76-43B9-BC60-F329BE4097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7561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75;&#1077;&#1086;&#1075;&#1088;&#1072;&#1092;&#1110;&#1103;/&#1043;&#1077;&#1086;&#1075;&#1088;&#1072;&#1092;&#1110;&#1095;&#1085;&#1080;&#1081;%20%20&#1084;&#1072;&#1081;&#1076;&#1072;&#1085;&#1095;&#1080;&#1082;.ppt" TargetMode="External"/><Relationship Id="rId3" Type="http://schemas.openxmlformats.org/officeDocument/2006/relationships/diagramLayout" Target="../diagrams/layout1.xml"/><Relationship Id="rId7" Type="http://schemas.openxmlformats.org/officeDocument/2006/relationships/slide" Target="slide2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&#1073;&#1110;&#1086;&#1083;&#1086;&#1075;&#1110;&#1103;/&#1041;&#1076;&#1078;&#1086;&#1083;&#1080;&#1085;&#1072;%20&#1089;&#1110;&#1084;'&#1103;.doc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&#1084;&#1072;&#1090;&#1077;&#1084;&#1072;&#1090;&#1080;&#1082;&#1072;/&#1087;&#1087;&#1076;.pp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50" y="1455167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НАУКОВО – МЕТОДИЧНА ПРОБЛЕМА ШКОЛИ: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 "ОПТИМІЗАЦІЯ НАВЧАЛЬНО – ВИХОВНОЇ РОБОТИ – БЕЗПЕРЕРВНА ПЕДАГОГІЧНА ІННОВАЦІЯ"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V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етап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950" y="3255367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НАУКОВО – МЕТОДИЧНА ПРОБЛЕМА ШМО:</a:t>
            </a: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Використання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інноваційних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технологій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 метою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розвитку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креативності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учасників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педагогічного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процесу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Из М - Ф Спирит - Инструментальная Музыка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Далі учні захищали проект, який зробили самостійно вдома</a:t>
            </a:r>
            <a:endParaRPr lang="uk-UA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981200"/>
            <a:ext cx="2489199" cy="1866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1981200"/>
            <a:ext cx="2489199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4000500"/>
            <a:ext cx="2489200" cy="1866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000500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31773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75240" cy="1282154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Далі учні розв'язували задачі з математики прикладного змісту, з використанням пропорції, геометричної прогресії та визначного інтегралу</a:t>
            </a:r>
            <a:endParaRPr lang="uk-UA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3175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43175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62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Закріплення нового матеріалу проходило знову у вигляді тестів та складання ланцюгів живлення</a:t>
            </a:r>
            <a:endParaRPr lang="uk-UA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29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5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На залишок часу було розв'язано декілька ребусів з біології та математики</a:t>
            </a:r>
            <a:endParaRPr lang="uk-UA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99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1143000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Monotype Corsiva" pitchFamily="66" charset="0"/>
              </a:rPr>
              <a:t>Сизонова А. О. провела відкритий урок в 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10 </a:t>
            </a:r>
            <a:r>
              <a:rPr lang="uk-UA" sz="2800" dirty="0">
                <a:solidFill>
                  <a:schemeClr val="bg1"/>
                </a:solidFill>
                <a:latin typeface="Monotype Corsiva" pitchFamily="66" charset="0"/>
              </a:rPr>
              <a:t>– А класі за темою 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«Неметали», </a:t>
            </a:r>
            <a:r>
              <a:rPr lang="uk-UA" sz="2800" dirty="0">
                <a:solidFill>
                  <a:schemeClr val="bg1"/>
                </a:solidFill>
                <a:latin typeface="Monotype Corsiva" pitchFamily="66" charset="0"/>
              </a:rPr>
              <a:t>на якому показала самостійну роботу учнів, їх підготовку, а також використала нетрадиційні методи навчання. </a:t>
            </a:r>
          </a:p>
        </p:txBody>
      </p:sp>
      <p:pic>
        <p:nvPicPr>
          <p:cNvPr id="4" name="Рисунок 3" descr="H:\IMG_34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591435" cy="1943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:\IMG_34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35258"/>
            <a:ext cx="2591435" cy="1943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:\IMG_34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82" y="4221088"/>
            <a:ext cx="2591435" cy="19437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25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err="1">
                <a:solidFill>
                  <a:schemeClr val="bg1"/>
                </a:solidFill>
                <a:latin typeface="Monotype Corsiva" pitchFamily="66" charset="0"/>
              </a:rPr>
              <a:t>Цаніді</a:t>
            </a:r>
            <a:r>
              <a:rPr lang="uk-UA" sz="2800" dirty="0">
                <a:solidFill>
                  <a:schemeClr val="bg1"/>
                </a:solidFill>
                <a:latin typeface="Monotype Corsiva" pitchFamily="66" charset="0"/>
              </a:rPr>
              <a:t> М. І. провів відкритий урок з фізики у 11 – А класі за темою « Електричний струм», на якому показав дослід прилади. Урок побудовано на доступному рівні.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8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Методоб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smtClean="0">
                <a:solidFill>
                  <a:schemeClr val="bg1"/>
                </a:solidFill>
              </a:rPr>
              <a:t>єднання приймає участь у виховних заходах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22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Свято Миколая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981200"/>
            <a:ext cx="2489200" cy="1866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1981200"/>
            <a:ext cx="2489200" cy="1866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4000500"/>
            <a:ext cx="2489200" cy="1866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000500"/>
            <a:ext cx="2489200" cy="1866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56816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Математична гра «Поле Чудес»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981200"/>
            <a:ext cx="2489200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1981200"/>
            <a:ext cx="2489200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4000500"/>
            <a:ext cx="2489200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000500"/>
            <a:ext cx="2489200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96678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Виховний захід «Безпека на дорозі»</a:t>
            </a:r>
            <a:endParaRPr lang="uk-UA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981200"/>
            <a:ext cx="24892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1981200"/>
            <a:ext cx="24892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4000500"/>
            <a:ext cx="24892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000500"/>
            <a:ext cx="24892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0056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789245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dirty="0" err="1">
                <a:solidFill>
                  <a:srgbClr val="009999"/>
                </a:solidFill>
              </a:rPr>
              <a:t>Методоб</a:t>
            </a:r>
            <a:r>
              <a:rPr lang="en-US" sz="3600" dirty="0">
                <a:solidFill>
                  <a:srgbClr val="009999"/>
                </a:solidFill>
              </a:rPr>
              <a:t>’</a:t>
            </a:r>
            <a:r>
              <a:rPr lang="uk-UA" sz="3600" dirty="0">
                <a:solidFill>
                  <a:srgbClr val="009999"/>
                </a:solidFill>
              </a:rPr>
              <a:t>єднання </a:t>
            </a:r>
            <a:br>
              <a:rPr lang="uk-UA" sz="3600" dirty="0">
                <a:solidFill>
                  <a:srgbClr val="009999"/>
                </a:solidFill>
              </a:rPr>
            </a:br>
            <a:r>
              <a:rPr lang="uk-UA" sz="3600" dirty="0">
                <a:solidFill>
                  <a:srgbClr val="009999"/>
                </a:solidFill>
              </a:rPr>
              <a:t>природничо – математичного</a:t>
            </a:r>
            <a:br>
              <a:rPr lang="uk-UA" sz="3600" dirty="0">
                <a:solidFill>
                  <a:srgbClr val="009999"/>
                </a:solidFill>
              </a:rPr>
            </a:br>
            <a:r>
              <a:rPr lang="uk-UA" sz="3600" dirty="0">
                <a:solidFill>
                  <a:srgbClr val="009999"/>
                </a:solidFill>
              </a:rPr>
              <a:t> циклу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2060848"/>
            <a:ext cx="6984776" cy="4104456"/>
          </a:xfrm>
          <a:prstGeom prst="roundRect">
            <a:avLst>
              <a:gd name="adj" fmla="val 5055"/>
            </a:avLst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4400" dirty="0">
                <a:solidFill>
                  <a:srgbClr val="002060"/>
                </a:solidFill>
                <a:latin typeface="Monotype Corsiva" pitchFamily="66" charset="0"/>
              </a:rPr>
              <a:t>«Те, </a:t>
            </a:r>
            <a:r>
              <a:rPr lang="ru-RU" sz="4400" dirty="0" err="1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sz="4400" dirty="0">
                <a:solidFill>
                  <a:srgbClr val="002060"/>
                </a:solidFill>
                <a:latin typeface="Monotype Corsiva" pitchFamily="66" charset="0"/>
              </a:rPr>
              <a:t> ми </a:t>
            </a:r>
            <a:r>
              <a:rPr lang="ru-RU" sz="4400" dirty="0" err="1">
                <a:solidFill>
                  <a:srgbClr val="002060"/>
                </a:solidFill>
                <a:latin typeface="Monotype Corsiva" pitchFamily="66" charset="0"/>
              </a:rPr>
              <a:t>знаємо</a:t>
            </a:r>
            <a:r>
              <a:rPr lang="ru-RU" sz="4400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4400" dirty="0" err="1">
                <a:solidFill>
                  <a:srgbClr val="002060"/>
                </a:solidFill>
                <a:latin typeface="Monotype Corsiva" pitchFamily="66" charset="0"/>
              </a:rPr>
              <a:t>обмежене</a:t>
            </a:r>
            <a:r>
              <a:rPr lang="ru-RU" sz="4400" dirty="0">
                <a:solidFill>
                  <a:srgbClr val="002060"/>
                </a:solidFill>
                <a:latin typeface="Monotype Corsiva" pitchFamily="66" charset="0"/>
              </a:rPr>
              <a:t>, а те, </a:t>
            </a:r>
            <a:r>
              <a:rPr lang="ru-RU" sz="4400" dirty="0" err="1">
                <a:solidFill>
                  <a:srgbClr val="002060"/>
                </a:solidFill>
                <a:latin typeface="Monotype Corsiva" pitchFamily="66" charset="0"/>
              </a:rPr>
              <a:t>чого</a:t>
            </a:r>
            <a:r>
              <a:rPr lang="ru-RU" sz="4400" dirty="0">
                <a:solidFill>
                  <a:srgbClr val="002060"/>
                </a:solidFill>
                <a:latin typeface="Monotype Corsiva" pitchFamily="66" charset="0"/>
              </a:rPr>
              <a:t> не </a:t>
            </a:r>
            <a:r>
              <a:rPr lang="ru-RU" sz="4400" dirty="0" err="1">
                <a:solidFill>
                  <a:srgbClr val="002060"/>
                </a:solidFill>
                <a:latin typeface="Monotype Corsiva" pitchFamily="66" charset="0"/>
              </a:rPr>
              <a:t>знаємо</a:t>
            </a:r>
            <a:r>
              <a:rPr lang="ru-RU" sz="4400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4400" dirty="0" err="1">
                <a:solidFill>
                  <a:srgbClr val="002060"/>
                </a:solidFill>
                <a:latin typeface="Monotype Corsiva" pitchFamily="66" charset="0"/>
              </a:rPr>
              <a:t>нескінченне</a:t>
            </a:r>
            <a:r>
              <a:rPr lang="ru-RU" sz="4400" dirty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algn="r">
              <a:defRPr/>
            </a:pPr>
            <a:r>
              <a:rPr lang="uk-UA" sz="4400" dirty="0">
                <a:solidFill>
                  <a:srgbClr val="002060"/>
                </a:solidFill>
                <a:latin typeface="Monotype Corsiva" pitchFamily="66" charset="0"/>
              </a:rPr>
              <a:t>П. Лаплас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Monotype Corsiva" pitchFamily="66" charset="0"/>
              </a:rPr>
              <a:t>Інтелектуальна гра «Слабка ланка» вчитель Жабуровська Ю. Є. та екологічний  </a:t>
            </a:r>
            <a:r>
              <a:rPr lang="uk-UA" sz="3200" dirty="0" err="1" smtClean="0">
                <a:solidFill>
                  <a:schemeClr val="bg1"/>
                </a:solidFill>
                <a:latin typeface="Monotype Corsiva" pitchFamily="66" charset="0"/>
              </a:rPr>
              <a:t>брейн</a:t>
            </a:r>
            <a:r>
              <a:rPr lang="uk-UA" sz="3200" dirty="0" smtClean="0">
                <a:solidFill>
                  <a:schemeClr val="bg1"/>
                </a:solidFill>
                <a:latin typeface="Monotype Corsiva" pitchFamily="66" charset="0"/>
              </a:rPr>
              <a:t> – ринг «Збережемо наше життя» вчитель </a:t>
            </a:r>
            <a:r>
              <a:rPr lang="uk-UA" sz="3200" dirty="0" err="1" smtClean="0">
                <a:solidFill>
                  <a:schemeClr val="bg1"/>
                </a:solidFill>
                <a:latin typeface="Monotype Corsiva" pitchFamily="66" charset="0"/>
              </a:rPr>
              <a:t>Щупій</a:t>
            </a:r>
            <a:r>
              <a:rPr lang="uk-UA" sz="3200" dirty="0" smtClean="0">
                <a:solidFill>
                  <a:schemeClr val="bg1"/>
                </a:solidFill>
                <a:latin typeface="Monotype Corsiva" pitchFamily="66" charset="0"/>
              </a:rPr>
              <a:t> В. С.</a:t>
            </a:r>
            <a:endParaRPr lang="uk-UA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7846"/>
            <a:ext cx="4038600" cy="2950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7198"/>
            <a:ext cx="4038600" cy="27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0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Атестація вчителів: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274838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цьому році атестацію проходили двоє вчителів:</a:t>
            </a:r>
          </a:p>
          <a:p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Сизонова А. О. – їй було присвоєно категорію «Вчитель вищої 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категорії» </a:t>
            </a:r>
            <a:r>
              <a:rPr lang="uk-UA" sz="280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педзвання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«Старший вчитель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Щупій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 С. – підтвердила категорію «Вчитель вищої 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категорії»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педзвання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«Вчитель – методист»»</a:t>
            </a:r>
          </a:p>
        </p:txBody>
      </p:sp>
    </p:spTree>
    <p:extLst>
      <p:ext uri="{BB962C8B-B14F-4D97-AF65-F5344CB8AC3E}">
        <p14:creationId xmlns:p14="http://schemas.microsoft.com/office/powerpoint/2010/main" val="10043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Завдання ШМО 2014 – 2015 навчальний рік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305342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pPr fontAlgn="base"/>
            <a:r>
              <a:rPr lang="uk-UA" dirty="0"/>
              <a:t> </a:t>
            </a:r>
          </a:p>
          <a:p>
            <a:pPr fontAlgn="base"/>
            <a:r>
              <a:rPr lang="uk-UA" dirty="0"/>
              <a:t>     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Роботу ШМО спрямувати на підвищення ефективності уроків математики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фізики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хімії,    біології та географії.</a:t>
            </a:r>
          </a:p>
          <a:p>
            <a:pPr fontAlgn="base"/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   2. Продовжувати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диференційовану роботу 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дітьми.</a:t>
            </a:r>
          </a:p>
          <a:p>
            <a:pPr fontAlgn="base"/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   3. Сприяти розвитку творчих здібностей учнів.</a:t>
            </a:r>
          </a:p>
          <a:p>
            <a:pPr fontAlgn="base"/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   4. Використовувати ІКТ у навчально-виховному процесі.</a:t>
            </a:r>
          </a:p>
          <a:p>
            <a:pPr fontAlgn="base"/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   5. Застосовувати нестандартні форми та методи на уроках.</a:t>
            </a:r>
          </a:p>
          <a:p>
            <a:pPr fontAlgn="base"/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   6. Продовжити роботу над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особистісно – орієнтованим  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навчанням</a:t>
            </a:r>
          </a:p>
        </p:txBody>
      </p:sp>
    </p:spTree>
    <p:extLst>
      <p:ext uri="{BB962C8B-B14F-4D97-AF65-F5344CB8AC3E}">
        <p14:creationId xmlns:p14="http://schemas.microsoft.com/office/powerpoint/2010/main" val="28532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solidFill>
                  <a:schemeClr val="bg1"/>
                </a:solidFill>
              </a:rPr>
              <a:t>Дякуємо</a:t>
            </a:r>
            <a:r>
              <a:rPr lang="ru-RU" b="1" dirty="0" smtClean="0">
                <a:solidFill>
                  <a:schemeClr val="bg1"/>
                </a:solidFill>
              </a:rPr>
              <a:t> за </a:t>
            </a:r>
            <a:r>
              <a:rPr lang="ru-RU" b="1" dirty="0" err="1" smtClean="0">
                <a:solidFill>
                  <a:schemeClr val="bg1"/>
                </a:solidFill>
              </a:rPr>
              <a:t>увагу</a:t>
            </a:r>
            <a:r>
              <a:rPr lang="ru-RU" b="1" dirty="0" smtClean="0">
                <a:solidFill>
                  <a:schemeClr val="bg1"/>
                </a:solidFill>
              </a:rPr>
              <a:t>!</a:t>
            </a:r>
            <a:endParaRPr lang="ru-RU" b="1" noProof="1" smtClean="0">
              <a:solidFill>
                <a:schemeClr val="bg1"/>
              </a:solidFill>
            </a:endParaRPr>
          </a:p>
        </p:txBody>
      </p:sp>
      <p:pic>
        <p:nvPicPr>
          <p:cNvPr id="18436" name="Picture 4" descr="aplodisment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286000"/>
            <a:ext cx="3886200" cy="3048000"/>
          </a:xfrm>
          <a:noFill/>
        </p:spPr>
      </p:pic>
    </p:spTree>
    <p:extLst>
      <p:ext uri="{BB962C8B-B14F-4D97-AF65-F5344CB8AC3E}">
        <p14:creationId xmlns:p14="http://schemas.microsoft.com/office/powerpoint/2010/main" val="24311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 складу </a:t>
            </a:r>
            <a:r>
              <a:rPr lang="uk-UA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методоб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єднання входять вчителі: математики, хімії, фізики, біології, географії </a:t>
            </a:r>
            <a:endParaRPr lang="uk-UA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 descr="F:\Алк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7258"/>
            <a:ext cx="2590800" cy="1943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H:\работа  мо (2)\IMGP25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591435" cy="19437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H:\работа  мо (2)\IMGP17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02" y="4314569"/>
            <a:ext cx="2591435" cy="19437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H:\работа  мо (2)\IMGP25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314568"/>
            <a:ext cx="2591435" cy="19437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25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u="sng" dirty="0">
                <a:solidFill>
                  <a:srgbClr val="009999"/>
                </a:solidFill>
              </a:rPr>
              <a:t>ВІДОМОСТІ ПРО ЧЛЕНІВ </a:t>
            </a:r>
            <a:r>
              <a:rPr lang="uk-UA" i="1" u="sng" dirty="0" smtClean="0">
                <a:solidFill>
                  <a:srgbClr val="009999"/>
                </a:solidFill>
              </a:rPr>
              <a:t>МЕТОДОБ</a:t>
            </a:r>
            <a:r>
              <a:rPr lang="en-US" i="1" u="sng" dirty="0" smtClean="0">
                <a:solidFill>
                  <a:srgbClr val="009999"/>
                </a:solidFill>
              </a:rPr>
              <a:t>’</a:t>
            </a:r>
            <a:r>
              <a:rPr lang="uk-UA" i="1" u="sng" dirty="0" smtClean="0">
                <a:solidFill>
                  <a:srgbClr val="009999"/>
                </a:solidFill>
              </a:rPr>
              <a:t>ЄДНАННЯ</a:t>
            </a:r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0132"/>
              </p:ext>
            </p:extLst>
          </p:nvPr>
        </p:nvGraphicFramePr>
        <p:xfrm>
          <a:off x="467544" y="2060848"/>
          <a:ext cx="8229600" cy="3645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0151"/>
                <a:gridCol w="2902513"/>
                <a:gridCol w="810097"/>
                <a:gridCol w="4196839"/>
              </a:tblGrid>
              <a:tr h="757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ПІБ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Питання, над якими працюють члени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методоб</a:t>
                      </a: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єднання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/>
                </a:tc>
              </a:tr>
              <a:tr h="662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Сизонова Алла Олександрівна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років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 технології продуктивного навчання з метою стимулювання креативності учнів на уроках хімії та біології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/>
                </a:tc>
              </a:tr>
              <a:tr h="441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Жабуровська Юлія Євгенівна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років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Впровадження інформаційних технологій, активізація самостійної роботи школярів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/>
                </a:tc>
              </a:tr>
              <a:tr h="441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Цаніді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Микола Іванович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роки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Впровадження новітніх технологій на уроках природничих дисциплін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/>
                </a:tc>
              </a:tr>
              <a:tr h="441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Щупій Валентина Сергіївна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років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Підвищення ефективності використання навчального часу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743" marR="617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>
                <a:solidFill>
                  <a:schemeClr val="bg1"/>
                </a:solidFill>
              </a:rPr>
              <a:t>ЗАВДАННЯ  МЕТОДОБ</a:t>
            </a:r>
            <a:r>
              <a:rPr lang="ru-RU" i="1" u="sng" dirty="0">
                <a:solidFill>
                  <a:schemeClr val="bg1"/>
                </a:solidFill>
              </a:rPr>
              <a:t>’</a:t>
            </a:r>
            <a:r>
              <a:rPr lang="uk-UA" i="1" u="sng" dirty="0">
                <a:solidFill>
                  <a:schemeClr val="bg1"/>
                </a:solidFill>
              </a:rPr>
              <a:t>ЄДНАННЯ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556792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- вивчення та впровадження у практику  досягнень психолого-педагогічної науки, прогресивного педагогічного досвіду;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вивчення та аналіз навчальних планів, програм, підручників, методичних розробок, інструкцій, рекомендацій до змісту, форм і  методів проведення уроку, позакласної та позашкільної роботи;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оволодіння навичками самоаналізу, інноваційними технологіями, найдосконалішими формами, методами та прийомами навчання учнів;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виготовлення наочних посібників,  дидактичного,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роздаткового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матеріалу, зміцнення навчально-матеріальної бази;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забезпечення формування вимог до сформованості обчислювальних навичок,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навичок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само-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взаємо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аналізу, до грамотного письма та культури математичного мовлення учнів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bg1"/>
                </a:solidFill>
                <a:latin typeface="Monotype Corsiva" pitchFamily="66" charset="0"/>
              </a:rPr>
              <a:t>Нові педагогічні технології неможливі без широкого застосування нових інформаційних технологій, зокрема </a:t>
            </a:r>
            <a:r>
              <a:rPr lang="uk-UA" sz="3100" dirty="0" err="1">
                <a:solidFill>
                  <a:schemeClr val="bg1"/>
                </a:solidFill>
                <a:latin typeface="Monotype Corsiva" pitchFamily="66" charset="0"/>
              </a:rPr>
              <a:t>комп</a:t>
            </a:r>
            <a:r>
              <a:rPr lang="en-US" sz="3100" dirty="0">
                <a:solidFill>
                  <a:schemeClr val="bg1"/>
                </a:solidFill>
                <a:latin typeface="Monotype Corsiva" pitchFamily="66" charset="0"/>
              </a:rPr>
              <a:t>’</a:t>
            </a:r>
            <a:r>
              <a:rPr lang="uk-UA" sz="3100" dirty="0" err="1">
                <a:solidFill>
                  <a:schemeClr val="bg1"/>
                </a:solidFill>
                <a:latin typeface="Monotype Corsiva" pitchFamily="66" charset="0"/>
              </a:rPr>
              <a:t>ютерних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  <a:br>
              <a:rPr lang="uk-UA" dirty="0">
                <a:solidFill>
                  <a:schemeClr val="bg1"/>
                </a:solidFill>
                <a:latin typeface="Monotype Corsiva" pitchFamily="66" charset="0"/>
              </a:rPr>
            </a:br>
            <a:endParaRPr lang="uk-UA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Серед різноманітних напрямів нових педагогічних технологій найбільш адекватним до поставлених завдань є метод проектів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373835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Використання інформаційних технологій дає змогу не тільки активно долучити учнів до процесу  підготовки та проведення уроку, зацікавити їх, а й зробити його більш насиченим, неповторним і таким, що </a:t>
            </a:r>
            <a:r>
              <a:rPr lang="uk-UA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запам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’</a:t>
            </a:r>
            <a:r>
              <a:rPr lang="uk-UA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ятається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надовго. Це не одноразово підтвердило використання  мультимедійних презентацій.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5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 smtClean="0">
                <a:solidFill>
                  <a:schemeClr val="bg1"/>
                </a:solidFill>
              </a:rPr>
              <a:t>Навчальні проекти були створені членами нашого м/о з таких предметів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68313" y="1773238"/>
          <a:ext cx="8208962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AutoShape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11188" y="2924175"/>
            <a:ext cx="3240087" cy="936625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/>
              <a:t>Математика</a:t>
            </a:r>
            <a:endParaRPr lang="ru-RU" sz="2000"/>
          </a:p>
        </p:txBody>
      </p:sp>
      <p:sp>
        <p:nvSpPr>
          <p:cNvPr id="1036" name="AutoShape 19"/>
          <p:cNvSpPr>
            <a:spLocks noChangeArrowheads="1"/>
          </p:cNvSpPr>
          <p:nvPr/>
        </p:nvSpPr>
        <p:spPr bwMode="auto">
          <a:xfrm>
            <a:off x="5003800" y="2781300"/>
            <a:ext cx="3313113" cy="936625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/>
              <a:t>Географія</a:t>
            </a:r>
            <a:endParaRPr lang="ru-RU" sz="2000"/>
          </a:p>
        </p:txBody>
      </p:sp>
      <p:sp>
        <p:nvSpPr>
          <p:cNvPr id="1037" name="AutoShape 20"/>
          <p:cNvSpPr>
            <a:spLocks noChangeArrowheads="1"/>
          </p:cNvSpPr>
          <p:nvPr/>
        </p:nvSpPr>
        <p:spPr bwMode="auto">
          <a:xfrm>
            <a:off x="3203575" y="5516563"/>
            <a:ext cx="3095625" cy="936625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/>
              <a:t>Біологія</a:t>
            </a:r>
            <a:endParaRPr lang="ru-RU" sz="2000"/>
          </a:p>
        </p:txBody>
      </p:sp>
      <p:sp>
        <p:nvSpPr>
          <p:cNvPr id="1038" name="AutoShape 22">
            <a:hlinkClick r:id="rId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885113" y="1557338"/>
            <a:ext cx="503237" cy="863600"/>
          </a:xfrm>
          <a:prstGeom prst="moon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9" name="AutoShape 23">
            <a:hlinkClick r:id="rId9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1500188"/>
            <a:ext cx="603250" cy="704850"/>
          </a:xfrm>
          <a:prstGeom prst="cube">
            <a:avLst>
              <a:gd name="adj" fmla="val 25000"/>
            </a:avLst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AutoShape 24">
            <a:hlinkClick r:id="rId10" action="ppaction://hlinkfile"/>
          </p:cNvPr>
          <p:cNvSpPr>
            <a:spLocks noChangeArrowheads="1"/>
          </p:cNvSpPr>
          <p:nvPr/>
        </p:nvSpPr>
        <p:spPr bwMode="auto">
          <a:xfrm>
            <a:off x="7235825" y="5589588"/>
            <a:ext cx="792163" cy="792162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rippl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204864"/>
            <a:ext cx="6408711" cy="3564111"/>
          </a:xfrm>
        </p:spPr>
        <p:txBody>
          <a:bodyPr>
            <a:normAutofit fontScale="90000"/>
          </a:bodyPr>
          <a:lstStyle/>
          <a:p>
            <a:pPr algn="r"/>
            <a:r>
              <a:rPr lang="uk-UA" sz="3200" dirty="0">
                <a:solidFill>
                  <a:srgbClr val="005426"/>
                </a:solidFill>
                <a:latin typeface="Monotype Corsiva" pitchFamily="66" charset="0"/>
              </a:rPr>
              <a:t>Тема </a:t>
            </a:r>
            <a:r>
              <a:rPr lang="uk-UA" sz="3200" dirty="0" smtClean="0">
                <a:solidFill>
                  <a:srgbClr val="005426"/>
                </a:solidFill>
                <a:latin typeface="Monotype Corsiva" pitchFamily="66" charset="0"/>
              </a:rPr>
              <a:t>уроку </a:t>
            </a:r>
            <a:r>
              <a:rPr lang="he-IL" sz="3200" dirty="0" smtClean="0">
                <a:solidFill>
                  <a:srgbClr val="005426"/>
                </a:solidFill>
                <a:latin typeface="Monotype Corsiva" pitchFamily="66" charset="0"/>
              </a:rPr>
              <a:t>׃</a:t>
            </a:r>
            <a:r>
              <a:rPr lang="uk-UA" sz="3200" dirty="0" smtClean="0">
                <a:solidFill>
                  <a:srgbClr val="005426"/>
                </a:solidFill>
                <a:latin typeface="Monotype Corsiva" pitchFamily="66" charset="0"/>
              </a:rPr>
              <a:t>   Потоки речовин та енергії, ланцюги живлення і трофічні рівні. Розв’язування прикладних задач.</a:t>
            </a:r>
            <a:br>
              <a:rPr lang="uk-UA" sz="3200" dirty="0" smtClean="0">
                <a:solidFill>
                  <a:srgbClr val="005426"/>
                </a:solidFill>
                <a:latin typeface="Monotype Corsiva" pitchFamily="66" charset="0"/>
              </a:rPr>
            </a:br>
            <a:r>
              <a:rPr lang="uk-UA" sz="1800" dirty="0" smtClean="0">
                <a:solidFill>
                  <a:srgbClr val="00B050"/>
                </a:solidFill>
                <a:latin typeface="Monotype Corsiva" pitchFamily="66" charset="0"/>
              </a:rPr>
              <a:t>Вчителі: </a:t>
            </a:r>
            <a:r>
              <a:rPr lang="uk-UA" sz="1800" dirty="0" err="1" smtClean="0">
                <a:solidFill>
                  <a:srgbClr val="00B050"/>
                </a:solidFill>
                <a:latin typeface="Monotype Corsiva" pitchFamily="66" charset="0"/>
              </a:rPr>
              <a:t>Щупій</a:t>
            </a:r>
            <a:r>
              <a:rPr lang="uk-UA" sz="1800" dirty="0" smtClean="0">
                <a:solidFill>
                  <a:srgbClr val="00B050"/>
                </a:solidFill>
                <a:latin typeface="Monotype Corsiva" pitchFamily="66" charset="0"/>
              </a:rPr>
              <a:t> В. С.</a:t>
            </a:r>
            <a:br>
              <a:rPr lang="uk-UA" sz="1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uk-UA" sz="1800" dirty="0" smtClean="0">
                <a:solidFill>
                  <a:srgbClr val="00B050"/>
                </a:solidFill>
                <a:latin typeface="Monotype Corsiva" pitchFamily="66" charset="0"/>
              </a:rPr>
              <a:t>Жабуровська Ю. Є.</a:t>
            </a:r>
            <a:r>
              <a:rPr lang="ru-RU" sz="1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uk-UA" sz="18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332656"/>
            <a:ext cx="7772400" cy="1500187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        Інтегрований урок з біології та математики</a:t>
            </a:r>
            <a:endParaRPr lang="uk-UA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4261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На уроці використано комп'ютерні технології</a:t>
            </a:r>
            <a:endParaRPr lang="uk-UA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23728" y="1600200"/>
            <a:ext cx="2372072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Перевірку домашнього завдання було проведено у вигляді програмованих тестів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28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594</Words>
  <Application>Microsoft Office PowerPoint</Application>
  <PresentationFormat>Экран (4:3)</PresentationFormat>
  <Paragraphs>76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До складу методоб’єднання входять вчителі: математики, хімії, фізики, біології, географії </vt:lpstr>
      <vt:lpstr>ВІДОМОСТІ ПРО ЧЛЕНІВ МЕТОДОБ’ЄДНАННЯ</vt:lpstr>
      <vt:lpstr>ЗАВДАННЯ  МЕТОДОБ’ЄДНАННЯ</vt:lpstr>
      <vt:lpstr>Нові педагогічні технології неможливі без широкого застосування нових інформаційних технологій, зокрема комп’ютерних. </vt:lpstr>
      <vt:lpstr>Навчальні проекти були створені членами нашого м/о з таких предметів</vt:lpstr>
      <vt:lpstr>Тема уроку ׃   Потоки речовин та енергії, ланцюги живлення і трофічні рівні. Розв’язування прикладних задач. Вчителі: Щупій В. С. Жабуровська Ю. Є. </vt:lpstr>
      <vt:lpstr>На уроці використано комп'ютерні технології</vt:lpstr>
      <vt:lpstr>Далі учні захищали проект, який зробили самостійно вдома</vt:lpstr>
      <vt:lpstr>Далі учні розв'язували задачі з математики прикладного змісту, з використанням пропорції, геометричної прогресії та визначного інтегралу</vt:lpstr>
      <vt:lpstr>Закріплення нового матеріалу проходило знову у вигляді тестів та складання ланцюгів живлення</vt:lpstr>
      <vt:lpstr>На залишок часу було розв'язано декілька ребусів з біології та математики</vt:lpstr>
      <vt:lpstr>Сизонова А. О. провела відкритий урок в 10 – А класі за темою «Неметали», на якому показала самостійну роботу учнів, їх підготовку, а також використала нетрадиційні методи навчання. </vt:lpstr>
      <vt:lpstr>Цаніді М. І. провів відкритий урок з фізики у 11 – А класі за темою « Електричний струм», на якому показав дослід прилади. Урок побудовано на доступному рівні.</vt:lpstr>
      <vt:lpstr>Методоб’єднання приймає участь у виховних заходах</vt:lpstr>
      <vt:lpstr>Свято Миколая</vt:lpstr>
      <vt:lpstr>Математична гра «Поле Чудес»</vt:lpstr>
      <vt:lpstr>Виховний захід «Безпека на дорозі»</vt:lpstr>
      <vt:lpstr>Інтелектуальна гра «Слабка ланка» вчитель Жабуровська Ю. Є. та екологічний  брейн – ринг «Збережемо наше життя» вчитель Щупій В. С.</vt:lpstr>
      <vt:lpstr>Атестація вчителів:</vt:lpstr>
      <vt:lpstr>Завдання ШМО 2014 – 2015 навчальний рік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20</cp:revision>
  <dcterms:created xsi:type="dcterms:W3CDTF">2012-08-04T12:51:50Z</dcterms:created>
  <dcterms:modified xsi:type="dcterms:W3CDTF">2014-05-19T18:30:57Z</dcterms:modified>
</cp:coreProperties>
</file>